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33"/>
  </p:notesMasterIdLst>
  <p:sldIdLst>
    <p:sldId id="256" r:id="rId2"/>
    <p:sldId id="258" r:id="rId3"/>
    <p:sldId id="264" r:id="rId4"/>
    <p:sldId id="329" r:id="rId5"/>
    <p:sldId id="383" r:id="rId6"/>
    <p:sldId id="274" r:id="rId7"/>
    <p:sldId id="398" r:id="rId8"/>
    <p:sldId id="370" r:id="rId9"/>
    <p:sldId id="371" r:id="rId10"/>
    <p:sldId id="372" r:id="rId11"/>
    <p:sldId id="374" r:id="rId12"/>
    <p:sldId id="375" r:id="rId13"/>
    <p:sldId id="379" r:id="rId14"/>
    <p:sldId id="360" r:id="rId15"/>
    <p:sldId id="399" r:id="rId16"/>
    <p:sldId id="367" r:id="rId17"/>
    <p:sldId id="366" r:id="rId18"/>
    <p:sldId id="387" r:id="rId19"/>
    <p:sldId id="365" r:id="rId20"/>
    <p:sldId id="381" r:id="rId21"/>
    <p:sldId id="385" r:id="rId22"/>
    <p:sldId id="391" r:id="rId23"/>
    <p:sldId id="394" r:id="rId24"/>
    <p:sldId id="393" r:id="rId25"/>
    <p:sldId id="390" r:id="rId26"/>
    <p:sldId id="388" r:id="rId27"/>
    <p:sldId id="257" r:id="rId28"/>
    <p:sldId id="395" r:id="rId29"/>
    <p:sldId id="396" r:id="rId30"/>
    <p:sldId id="397" r:id="rId31"/>
    <p:sldId id="27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858CF6"/>
    <a:srgbClr val="77E8E9"/>
    <a:srgbClr val="092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36537"/>
    <p:restoredTop sz="96053"/>
  </p:normalViewPr>
  <p:slideViewPr>
    <p:cSldViewPr snapToGrid="0" snapToObjects="1">
      <p:cViewPr>
        <p:scale>
          <a:sx n="97" d="100"/>
          <a:sy n="97" d="100"/>
        </p:scale>
        <p:origin x="304" y="608"/>
      </p:cViewPr>
      <p:guideLst/>
    </p:cSldViewPr>
  </p:slideViewPr>
  <p:outlineViewPr>
    <p:cViewPr>
      <p:scale>
        <a:sx n="33" d="100"/>
        <a:sy n="33" d="100"/>
      </p:scale>
      <p:origin x="0" y="-17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A215-1430-7D4B-B2DE-5F8B0B76D079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D5ED-DB3A-2C4C-A208-9C02EDDF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D5ED-DB3A-2C4C-A208-9C02EDDF7D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1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Breaks the assumptions</a:t>
            </a:r>
          </a:p>
          <a:p>
            <a:r>
              <a:rPr lang="en-US" dirty="0"/>
              <a:t>Note the midpoint of the dataset is off the 0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54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D5ED-DB3A-2C4C-A208-9C02EDDF7D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5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8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8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8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2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9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6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Genentech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0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ggloor@uwo.c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tiff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tiff"/><Relationship Id="rId5" Type="http://schemas.openxmlformats.org/officeDocument/2006/relationships/image" Target="../media/image38.png"/><Relationship Id="rId10" Type="http://schemas.openxmlformats.org/officeDocument/2006/relationships/image" Target="../media/image43.tiff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034D37BC-CAED-A84A-8931-DD85986F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2" y="3584736"/>
            <a:ext cx="7610239" cy="155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C6393-12C5-AF48-9562-2C8731DB0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ALDEx2 to analyze high-throughput sequencing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18448-50E3-6641-BA4B-4173E9F27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/>
              <a:t>U. Western Ontario</a:t>
            </a:r>
          </a:p>
          <a:p>
            <a:r>
              <a:rPr lang="en-US" dirty="0"/>
              <a:t>Department of Biochemistry</a:t>
            </a:r>
          </a:p>
          <a:p>
            <a:r>
              <a:rPr lang="en-US" dirty="0">
                <a:hlinkClick r:id="rId4"/>
              </a:rPr>
              <a:t>ggloor@uwo.ca</a:t>
            </a:r>
            <a:r>
              <a:rPr lang="en-US" dirty="0"/>
              <a:t> : @</a:t>
            </a:r>
            <a:r>
              <a:rPr lang="en-US" dirty="0" err="1"/>
              <a:t>gbgloor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2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 is no help at all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868680" y="1781563"/>
            <a:ext cx="7406640" cy="280834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4029" y="4839309"/>
            <a:ext cx="53159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Once data are on the simplex, they cannot be removed easily</a:t>
            </a:r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2543368" y="1521801"/>
            <a:ext cx="4603954" cy="25315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934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4297490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5998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5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43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74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76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50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43614" y="5211660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2051574" y="3628506"/>
            <a:ext cx="3902799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sequence data are variable</a:t>
            </a:r>
            <a:endParaRPr lang="en-US" b="1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1772" y="540133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01287A-E08C-6347-BC43-AE0FFA2D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740758"/>
            <a:ext cx="1206500" cy="1701800"/>
          </a:xfrm>
          <a:prstGeom prst="rect">
            <a:avLst/>
          </a:prstGeom>
        </p:spPr>
      </p:pic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93C6ED79-DC4D-6344-B285-266B05FC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 r="1623"/>
          <a:stretch/>
        </p:blipFill>
        <p:spPr>
          <a:xfrm>
            <a:off x="5696523" y="1829705"/>
            <a:ext cx="1108948" cy="1616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8714A3-CF68-0948-AC00-11B6890E1C25}"/>
              </a:ext>
            </a:extLst>
          </p:cNvPr>
          <p:cNvSpPr txBox="1"/>
          <p:nvPr/>
        </p:nvSpPr>
        <p:spPr>
          <a:xfrm>
            <a:off x="7605826" y="3495813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A91CF-9D5B-B641-8DC9-E6D85B680A34}"/>
              </a:ext>
            </a:extLst>
          </p:cNvPr>
          <p:cNvSpPr txBox="1"/>
          <p:nvPr/>
        </p:nvSpPr>
        <p:spPr>
          <a:xfrm>
            <a:off x="5845190" y="3509713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AADF65-58B5-4642-B834-0F30845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23" y="3600383"/>
            <a:ext cx="1231900" cy="1663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775D3-5E1D-1241-8080-1D908C6D1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450" y="3581057"/>
            <a:ext cx="1231900" cy="1663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5C70B2-0E9F-9342-B5C2-8AF272B04FF1}"/>
              </a:ext>
            </a:extLst>
          </p:cNvPr>
          <p:cNvSpPr txBox="1"/>
          <p:nvPr/>
        </p:nvSpPr>
        <p:spPr>
          <a:xfrm>
            <a:off x="1353508" y="1822103"/>
            <a:ext cx="3444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features from same samples from the same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Sequenced on different 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should get comparable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estimate the variability by sampling </a:t>
            </a:r>
            <a:r>
              <a:rPr lang="en-US" dirty="0">
                <a:solidFill>
                  <a:srgbClr val="C00000"/>
                </a:solidFill>
              </a:rPr>
              <a:t>Dirichlet</a:t>
            </a:r>
            <a:r>
              <a:rPr lang="en-US" dirty="0"/>
              <a:t>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Multivariate, constrained balls in an 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02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of the 0s!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49" y="1565025"/>
            <a:ext cx="3892065" cy="2653868"/>
          </a:xfrm>
        </p:spPr>
        <p:txBody>
          <a:bodyPr>
            <a:noAutofit/>
          </a:bodyPr>
          <a:lstStyle/>
          <a:p>
            <a:r>
              <a:rPr lang="en-US" sz="2000" dirty="0"/>
              <a:t>0 count can be real – or a non-detect</a:t>
            </a:r>
          </a:p>
          <a:p>
            <a:r>
              <a:rPr lang="en-US" sz="2000" dirty="0"/>
              <a:t>0 count is not 0 probability to detect the count</a:t>
            </a:r>
          </a:p>
          <a:p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= 0 is strong, invalid, assumption</a:t>
            </a:r>
          </a:p>
          <a:p>
            <a:r>
              <a:rPr lang="en-US" sz="2000" dirty="0"/>
              <a:t>[</a:t>
            </a:r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&gt;</a:t>
            </a:r>
            <a:r>
              <a:rPr lang="en-US" sz="2000" i="1" dirty="0"/>
              <a:t> </a:t>
            </a:r>
            <a:r>
              <a:rPr lang="en-US" sz="2000" dirty="0"/>
              <a:t>0,</a:t>
            </a:r>
            <a:r>
              <a:rPr lang="en-US" sz="2000" i="1" dirty="0"/>
              <a:t> P</a:t>
            </a:r>
            <a:r>
              <a:rPr lang="en-US" sz="2000" i="1" baseline="-25000" dirty="0"/>
              <a:t>i </a:t>
            </a:r>
            <a:r>
              <a:rPr lang="en-US" sz="2000" dirty="0"/>
              <a:t>→0]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pic>
        <p:nvPicPr>
          <p:cNvPr id="14" name="Picture 13" descr="replicate_Evalue.pdf">
            <a:extLst>
              <a:ext uri="{FF2B5EF4-FFF2-40B4-BE49-F238E27FC236}">
                <a16:creationId xmlns:a16="http://schemas.microsoft.com/office/drawing/2014/main" id="{A8087876-0A78-0A4F-AB3D-6A098DA4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07" y="2813271"/>
            <a:ext cx="2978064" cy="2978064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09CFE15-142C-2E44-B43D-9E288A33378E}"/>
              </a:ext>
            </a:extLst>
          </p:cNvPr>
          <p:cNvSpPr txBox="1">
            <a:spLocks/>
          </p:cNvSpPr>
          <p:nvPr/>
        </p:nvSpPr>
        <p:spPr>
          <a:xfrm>
            <a:off x="3183255" y="5624514"/>
            <a:ext cx="2777490" cy="273844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/>
              <a:t>EBI Hinxton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42CCA-4DEC-2447-A98D-193D7F02839C}"/>
              </a:ext>
            </a:extLst>
          </p:cNvPr>
          <p:cNvSpPr txBox="1"/>
          <p:nvPr/>
        </p:nvSpPr>
        <p:spPr>
          <a:xfrm>
            <a:off x="6801772" y="540133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8" name="Picture 17" descr="replicate_lowEvalue.pdf">
            <a:extLst>
              <a:ext uri="{FF2B5EF4-FFF2-40B4-BE49-F238E27FC236}">
                <a16:creationId xmlns:a16="http://schemas.microsoft.com/office/drawing/2014/main" id="{B9FF1F94-C4BC-E94A-A0A4-E645FB19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96" y="3858176"/>
            <a:ext cx="1893231" cy="18932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D61BF1-E3C5-B54F-A6D6-3B881CB23340}"/>
              </a:ext>
            </a:extLst>
          </p:cNvPr>
          <p:cNvSpPr/>
          <p:nvPr/>
        </p:nvSpPr>
        <p:spPr>
          <a:xfrm>
            <a:off x="5500294" y="4735286"/>
            <a:ext cx="337458" cy="2286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FF480-5BC8-1049-BD58-5352BD25FFED}"/>
              </a:ext>
            </a:extLst>
          </p:cNvPr>
          <p:cNvCxnSpPr>
            <a:cxnSpLocks/>
          </p:cNvCxnSpPr>
          <p:nvPr/>
        </p:nvCxnSpPr>
        <p:spPr>
          <a:xfrm>
            <a:off x="4554458" y="4560088"/>
            <a:ext cx="961531" cy="172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E756C5-00BB-C04F-A515-9A22194E4E4E}"/>
              </a:ext>
            </a:extLst>
          </p:cNvPr>
          <p:cNvCxnSpPr>
            <a:cxnSpLocks/>
          </p:cNvCxnSpPr>
          <p:nvPr/>
        </p:nvCxnSpPr>
        <p:spPr>
          <a:xfrm flipV="1">
            <a:off x="4538763" y="4973550"/>
            <a:ext cx="961531" cy="13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9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868682" y="2306004"/>
            <a:ext cx="4083368" cy="22459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980" y="6920867"/>
            <a:ext cx="2606040" cy="328613"/>
          </a:xfrm>
        </p:spPr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24472" y="1928464"/>
            <a:ext cx="3190399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clr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6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2226" y="5185371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4F48-85F4-6E4D-BB13-294AEFBC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under the hood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BDFD54-39DB-A54D-BEC9-B4AAA9B53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1847851"/>
            <a:ext cx="447323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ECB8D-E663-DD40-B0E8-B8CE401A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B960-8F8C-224B-8F32-C316BD59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CFE1B-CCD4-E846-B729-D15C5ED21A03}"/>
              </a:ext>
            </a:extLst>
          </p:cNvPr>
          <p:cNvSpPr/>
          <p:nvPr/>
        </p:nvSpPr>
        <p:spPr>
          <a:xfrm>
            <a:off x="3028950" y="1847851"/>
            <a:ext cx="1757735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0D00D-B787-3F4C-A1AE-A74DDA8D929D}"/>
              </a:ext>
            </a:extLst>
          </p:cNvPr>
          <p:cNvSpPr/>
          <p:nvPr/>
        </p:nvSpPr>
        <p:spPr>
          <a:xfrm>
            <a:off x="5129586" y="1847850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69536-5DF5-1949-9F4F-9DD7884A4A4E}"/>
              </a:ext>
            </a:extLst>
          </p:cNvPr>
          <p:cNvSpPr/>
          <p:nvPr/>
        </p:nvSpPr>
        <p:spPr>
          <a:xfrm>
            <a:off x="2858742" y="4091443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5916-521C-494C-9521-89188553540A}"/>
              </a:ext>
            </a:extLst>
          </p:cNvPr>
          <p:cNvSpPr/>
          <p:nvPr/>
        </p:nvSpPr>
        <p:spPr>
          <a:xfrm>
            <a:off x="5217928" y="4091443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592F3-5EC6-D549-96B6-55AE042F17A9}"/>
              </a:ext>
            </a:extLst>
          </p:cNvPr>
          <p:cNvSpPr txBox="1"/>
          <p:nvPr/>
        </p:nvSpPr>
        <p:spPr>
          <a:xfrm>
            <a:off x="611700" y="3703884"/>
            <a:ext cx="19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aldex.plotFeature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3101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Meta-transcriptomics of an ecosystem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Difficult datasets</a:t>
            </a:r>
          </a:p>
          <a:p>
            <a:r>
              <a:rPr lang="en-US" dirty="0"/>
              <a:t>Sequencing all the mRNA in a collection of bacteria</a:t>
            </a:r>
          </a:p>
          <a:p>
            <a:r>
              <a:rPr lang="en-US" dirty="0"/>
              <a:t>Information about what is being made now</a:t>
            </a:r>
          </a:p>
          <a:p>
            <a:r>
              <a:rPr lang="en-US" dirty="0"/>
              <a:t>Often unbalanced</a:t>
            </a:r>
          </a:p>
          <a:p>
            <a:pPr lvl="1"/>
            <a:r>
              <a:rPr lang="en-US" dirty="0"/>
              <a:t>Different conditions can have different taxonomic compositions</a:t>
            </a:r>
          </a:p>
          <a:p>
            <a:pPr lvl="1"/>
            <a:r>
              <a:rPr lang="en-US" dirty="0"/>
              <a:t>Both absolute and relative abundance of the taxa and their transcripts can change</a:t>
            </a:r>
          </a:p>
          <a:p>
            <a:r>
              <a:rPr lang="en-US" dirty="0"/>
              <a:t>Relative abundance does not necessarily reflect environmental reality in sequencing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</p:spTree>
    <p:extLst>
      <p:ext uri="{BB962C8B-B14F-4D97-AF65-F5344CB8AC3E}">
        <p14:creationId xmlns:p14="http://schemas.microsoft.com/office/powerpoint/2010/main" val="190702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Test dataset - bacterial vaginosis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Marked asymmetry in bacterial composition</a:t>
            </a:r>
          </a:p>
          <a:p>
            <a:pPr lvl="1"/>
            <a:r>
              <a:rPr lang="en-US" dirty="0"/>
              <a:t>H is predominantly </a:t>
            </a:r>
            <a:r>
              <a:rPr lang="en-US" i="1" dirty="0"/>
              <a:t>Lactobacillus</a:t>
            </a:r>
            <a:r>
              <a:rPr lang="en-US" dirty="0"/>
              <a:t> sp.</a:t>
            </a:r>
          </a:p>
          <a:p>
            <a:pPr lvl="1"/>
            <a:r>
              <a:rPr lang="en-US" dirty="0"/>
              <a:t>BV is mixed bag of anaerobes with </a:t>
            </a:r>
            <a:r>
              <a:rPr lang="en-US" i="1" dirty="0"/>
              <a:t>L. </a:t>
            </a:r>
            <a:r>
              <a:rPr lang="en-US" i="1" dirty="0" err="1"/>
              <a:t>iners</a:t>
            </a:r>
            <a:endParaRPr lang="en-US" i="1" dirty="0"/>
          </a:p>
          <a:p>
            <a:r>
              <a:rPr lang="en-US" dirty="0"/>
              <a:t>Marked asymmetry in functional composition</a:t>
            </a:r>
          </a:p>
          <a:p>
            <a:pPr lvl="1"/>
            <a:r>
              <a:rPr lang="en-US" dirty="0"/>
              <a:t>Asymmetrically sparse functions</a:t>
            </a:r>
          </a:p>
          <a:p>
            <a:pPr lvl="1"/>
            <a:r>
              <a:rPr lang="en-US" dirty="0"/>
              <a:t>Asymmetrically expressed functions</a:t>
            </a:r>
          </a:p>
          <a:p>
            <a:pPr lvl="1"/>
            <a:r>
              <a:rPr lang="en-US" dirty="0"/>
              <a:t>Group genes to functional level (SEED, KEGG, </a:t>
            </a:r>
            <a:r>
              <a:rPr lang="en-US" dirty="0" err="1"/>
              <a:t>InterPro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If everything is different, then nothing is important</a:t>
            </a:r>
          </a:p>
          <a:p>
            <a:r>
              <a:rPr lang="en-US" dirty="0"/>
              <a:t>We </a:t>
            </a:r>
            <a:r>
              <a:rPr lang="en-US" i="1" dirty="0"/>
              <a:t>must assume </a:t>
            </a:r>
            <a:r>
              <a:rPr lang="en-US" dirty="0"/>
              <a:t>something is invariant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</p:spTree>
    <p:extLst>
      <p:ext uri="{BB962C8B-B14F-4D97-AF65-F5344CB8AC3E}">
        <p14:creationId xmlns:p14="http://schemas.microsoft.com/office/powerpoint/2010/main" val="1161149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03BE-4121-D44A-8D5E-FA90F472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E653F-4D01-B74F-ADC9-B0FBBA767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A0A5B-4753-D045-AC37-2E1F64D6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7C247-EFB8-034D-89DB-6497D5E5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8" y="1332031"/>
            <a:ext cx="4789030" cy="47750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8B451D-011B-A64C-B036-8F5B885418F1}"/>
              </a:ext>
            </a:extLst>
          </p:cNvPr>
          <p:cNvSpPr/>
          <p:nvPr/>
        </p:nvSpPr>
        <p:spPr>
          <a:xfrm>
            <a:off x="4919241" y="2961204"/>
            <a:ext cx="3859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</a:rPr>
              <a:t>Macklaim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 2018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. From RNA-seq to Biological Inference: Using Compositional Data Analysis in Meta-Transcriptomics. 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Meth. Mol. Bio.</a:t>
            </a:r>
          </a:p>
          <a:p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</a:rPr>
              <a:t>Macklaim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, Fernandes, 2016.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Displaying Variation in Large Datasets: Plotting a Visual Summary of Effect Sizes. 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J. of Comp. and Graph. Statistics</a:t>
            </a:r>
          </a:p>
        </p:txBody>
      </p:sp>
    </p:spTree>
    <p:extLst>
      <p:ext uri="{BB962C8B-B14F-4D97-AF65-F5344CB8AC3E}">
        <p14:creationId xmlns:p14="http://schemas.microsoft.com/office/powerpoint/2010/main" val="2137756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BV dataset with conventional tool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4232" y="2436907"/>
            <a:ext cx="295849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b="1" dirty="0"/>
              <a:t>Bland-Altmann Plot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Each function is a point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Red are ‘DE’</a:t>
            </a:r>
          </a:p>
          <a:p>
            <a:endParaRPr lang="en-US" sz="1260" b="1" dirty="0">
              <a:solidFill>
                <a:srgbClr val="C00000"/>
              </a:solidFill>
            </a:endParaRPr>
          </a:p>
          <a:p>
            <a:r>
              <a:rPr lang="en-US" sz="1260" b="1" dirty="0">
                <a:solidFill>
                  <a:srgbClr val="C00000"/>
                </a:solidFill>
              </a:rPr>
              <a:t>Obviously unbalanced dataset</a:t>
            </a:r>
          </a:p>
          <a:p>
            <a:endParaRPr lang="en-US" sz="1260" dirty="0"/>
          </a:p>
          <a:p>
            <a:endParaRPr lang="en-US" sz="1260" dirty="0"/>
          </a:p>
          <a:p>
            <a:r>
              <a:rPr lang="en-US" sz="1260" dirty="0"/>
              <a:t>What assumptions do not fit?</a:t>
            </a:r>
            <a:endParaRPr lang="en-US" dirty="0"/>
          </a:p>
          <a:p>
            <a:endParaRPr lang="en-US" sz="1260" dirty="0"/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chemeClr val="bg1">
                    <a:lumMod val="50000"/>
                  </a:schemeClr>
                </a:solidFill>
              </a:rPr>
              <a:t>Majority invariant?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Dispersion ~ abundance?</a:t>
            </a:r>
          </a:p>
          <a:p>
            <a:endParaRPr lang="en-US" sz="126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2" y="1450996"/>
            <a:ext cx="4323290" cy="43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8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457200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5119" y="1346641"/>
            <a:ext cx="34602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Given a set of data for two or more groups derived from high throughput sequencing, what are the univariate differences between the groups?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Ideally concurrent with multivariate approaches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Samples can be RNA-seq, 16S rRNA genes (microbiome), </a:t>
            </a:r>
            <a:r>
              <a:rPr lang="en-US" dirty="0" err="1"/>
              <a:t>ChIP</a:t>
            </a:r>
            <a:r>
              <a:rPr lang="en-US" dirty="0"/>
              <a:t>-seq, SELEX, 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Features can be gene sets, OTU sequences, genomic regions, allele abundances 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center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715" y="2031701"/>
            <a:ext cx="3282491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655F37-E621-D24B-BF1B-8E0A4337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5FCDFE1-A9E0-8F4E-A2E4-9E4FC4F0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DA3DC-C280-F642-AF99-8760B016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7" y="2748700"/>
            <a:ext cx="2453327" cy="733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3ABC8-F976-A347-8EDB-404294D5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59" y="2144675"/>
            <a:ext cx="2453327" cy="73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6AD55-35B9-0C4C-9882-DB34EF7B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7" y="3453319"/>
            <a:ext cx="2725920" cy="775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529E-DA00-4E4C-ACE4-D8D879988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38" y="4229158"/>
            <a:ext cx="2725920" cy="775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42BC6-4E29-B94B-8335-0B4E0339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27" y="5001645"/>
            <a:ext cx="4046944" cy="587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1ED59-20CF-FE4C-82B9-21A75FE0DFA3}"/>
              </a:ext>
            </a:extLst>
          </p:cNvPr>
          <p:cNvSpPr txBox="1"/>
          <p:nvPr/>
        </p:nvSpPr>
        <p:spPr>
          <a:xfrm>
            <a:off x="5220392" y="2345425"/>
            <a:ext cx="4010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9CF2E-5A3B-244D-88C9-115785DBD8FC}"/>
              </a:ext>
            </a:extLst>
          </p:cNvPr>
          <p:cNvSpPr txBox="1"/>
          <p:nvPr/>
        </p:nvSpPr>
        <p:spPr>
          <a:xfrm>
            <a:off x="5220394" y="2949450"/>
            <a:ext cx="53412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E5C2D-2FE2-924E-B840-C7F403ECBB35}"/>
              </a:ext>
            </a:extLst>
          </p:cNvPr>
          <p:cNvSpPr txBox="1"/>
          <p:nvPr/>
        </p:nvSpPr>
        <p:spPr>
          <a:xfrm>
            <a:off x="5220394" y="3675037"/>
            <a:ext cx="23372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Robust midpoint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C545F-AF95-0F42-982A-C3DE11832723}"/>
              </a:ext>
            </a:extLst>
          </p:cNvPr>
          <p:cNvSpPr txBox="1"/>
          <p:nvPr/>
        </p:nvSpPr>
        <p:spPr>
          <a:xfrm>
            <a:off x="5220394" y="4400625"/>
            <a:ext cx="27279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Low variance, high abundance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2F3BA-11AE-ED46-8EC1-08499981F69C}"/>
              </a:ext>
            </a:extLst>
          </p:cNvPr>
          <p:cNvSpPr txBox="1"/>
          <p:nvPr/>
        </p:nvSpPr>
        <p:spPr>
          <a:xfrm>
            <a:off x="5217987" y="5129005"/>
            <a:ext cx="8306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53849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386F-60E3-7347-BB91-0F8946AD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genes </a:t>
            </a:r>
            <a:r>
              <a:rPr lang="en-US" dirty="0" err="1"/>
              <a:t>centred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99E1D97-EF0C-504F-ADD7-83588DA2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8" y="1888191"/>
            <a:ext cx="7153144" cy="3901715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3D9F2C0-6CF8-9A43-8AE3-C278D030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111559-BAA3-674D-A6D7-F3FA251F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</p:spTree>
    <p:extLst>
      <p:ext uri="{BB962C8B-B14F-4D97-AF65-F5344CB8AC3E}">
        <p14:creationId xmlns:p14="http://schemas.microsoft.com/office/powerpoint/2010/main" val="86967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985049" y="1933295"/>
            <a:ext cx="2933722" cy="3896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1350" b="1" dirty="0" err="1"/>
              <a:t>Denom</a:t>
            </a:r>
            <a:endParaRPr lang="en-CA" sz="1350" b="1" dirty="0"/>
          </a:p>
          <a:p>
            <a:r>
              <a:rPr lang="mr-IN" sz="750" b="1" dirty="0">
                <a:latin typeface="+mj-lt"/>
              </a:rPr>
              <a:t>Cell division protein MraZ                                    </a:t>
            </a:r>
          </a:p>
          <a:p>
            <a:r>
              <a:rPr lang="mr-IN" sz="750" b="1" dirty="0">
                <a:latin typeface="+mj-lt"/>
              </a:rPr>
              <a:t>D-tyrosyl-tRNA(Tyr) deacylase                                 </a:t>
            </a:r>
          </a:p>
          <a:p>
            <a:r>
              <a:rPr lang="mr-IN" sz="750" b="1" dirty="0">
                <a:latin typeface="+mj-lt"/>
              </a:rPr>
              <a:t>Deoxyuridine 5'-triphosphate nucleotidohydrolase (EC 3.6.1.23)</a:t>
            </a:r>
          </a:p>
          <a:p>
            <a:r>
              <a:rPr lang="mr-IN" sz="750" b="1" dirty="0">
                <a:latin typeface="+mj-lt"/>
              </a:rPr>
              <a:t>DNA ligase (EC 6.5.1.2)                                       </a:t>
            </a:r>
          </a:p>
          <a:p>
            <a:r>
              <a:rPr lang="mr-IN" sz="750" b="1" dirty="0">
                <a:latin typeface="+mj-lt"/>
              </a:rPr>
              <a:t>FIGfam135315: Iojap-related protein                           </a:t>
            </a:r>
          </a:p>
          <a:p>
            <a:r>
              <a:rPr lang="mr-IN" sz="750" b="1" dirty="0">
                <a:latin typeface="+mj-lt"/>
              </a:rPr>
              <a:t>LSU ribosomal protein L3p (L3e)                               </a:t>
            </a:r>
          </a:p>
          <a:p>
            <a:r>
              <a:rPr lang="mr-IN" sz="750" b="1" dirty="0">
                <a:latin typeface="+mj-lt"/>
              </a:rPr>
              <a:t>Membrane-associated zinc metalloprotease                      </a:t>
            </a:r>
          </a:p>
          <a:p>
            <a:r>
              <a:rPr lang="mr-IN" sz="750" b="1" dirty="0">
                <a:latin typeface="+mj-lt"/>
              </a:rPr>
              <a:t>Peptide chain release factor 3                                </a:t>
            </a:r>
          </a:p>
          <a:p>
            <a:r>
              <a:rPr lang="mr-IN" sz="750" b="1" dirty="0">
                <a:latin typeface="+mj-lt"/>
              </a:rPr>
              <a:t>Ribosomal large subunit pseudouridine synthase B (EC 4.2.1.70)</a:t>
            </a:r>
          </a:p>
          <a:p>
            <a:r>
              <a:rPr lang="mr-IN" sz="750" b="1" dirty="0">
                <a:latin typeface="+mj-lt"/>
              </a:rPr>
              <a:t>Signal peptidase I (EC 3.4.21.89)                             </a:t>
            </a:r>
          </a:p>
          <a:p>
            <a:r>
              <a:rPr lang="mr-IN" sz="750" b="1" dirty="0">
                <a:latin typeface="+mj-lt"/>
              </a:rPr>
              <a:t>Transcription-repair coupling factor                          </a:t>
            </a:r>
          </a:p>
          <a:p>
            <a:r>
              <a:rPr lang="mr-IN" sz="750" b="1" dirty="0">
                <a:latin typeface="+mj-lt"/>
              </a:rPr>
              <a:t>Translation elongation factor Ts                              </a:t>
            </a:r>
          </a:p>
          <a:p>
            <a:r>
              <a:rPr lang="mr-IN" sz="750" b="1" dirty="0">
                <a:latin typeface="+mj-lt"/>
              </a:rPr>
              <a:t>tRNA nucleotidyltransferase (EC 2.7.7.21) (EC 2.7.7.25)       </a:t>
            </a:r>
          </a:p>
          <a:p>
            <a:r>
              <a:rPr lang="mr-IN" sz="750" b="1" dirty="0">
                <a:latin typeface="+mj-lt"/>
              </a:rPr>
              <a:t>Tryptophanyl-tRNA synthetase (EC 6.1.1.2) </a:t>
            </a:r>
            <a:endParaRPr lang="en-US" sz="750" b="1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pic>
        <p:nvPicPr>
          <p:cNvPr id="10" name="Content Placeholder 7" descr="function_cle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r="2255"/>
          <a:stretch/>
        </p:blipFill>
        <p:spPr>
          <a:xfrm>
            <a:off x="1692090" y="1555752"/>
            <a:ext cx="3765176" cy="389612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A42295E-A78A-DC48-97B1-849B799B077E}"/>
              </a:ext>
            </a:extLst>
          </p:cNvPr>
          <p:cNvSpPr/>
          <p:nvPr/>
        </p:nvSpPr>
        <p:spPr>
          <a:xfrm>
            <a:off x="3856383" y="3881356"/>
            <a:ext cx="622852" cy="954157"/>
          </a:xfrm>
          <a:prstGeom prst="ellipse">
            <a:avLst/>
          </a:prstGeom>
          <a:solidFill>
            <a:srgbClr val="4472C4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5E4187-A37A-6E45-B693-B4ED6E68ACA5}"/>
              </a:ext>
            </a:extLst>
          </p:cNvPr>
          <p:cNvSpPr/>
          <p:nvPr/>
        </p:nvSpPr>
        <p:spPr>
          <a:xfrm>
            <a:off x="1226246" y="5592417"/>
            <a:ext cx="194041" cy="365126"/>
          </a:xfrm>
          <a:prstGeom prst="ellipse">
            <a:avLst/>
          </a:prstGeom>
          <a:solidFill>
            <a:srgbClr val="4472C4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9645C-4196-0B40-97A6-56507A10ABC1}"/>
              </a:ext>
            </a:extLst>
          </p:cNvPr>
          <p:cNvSpPr txBox="1"/>
          <p:nvPr/>
        </p:nvSpPr>
        <p:spPr>
          <a:xfrm>
            <a:off x="1577009" y="5592417"/>
            <a:ext cx="300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Motility/chemotaxis functions</a:t>
            </a:r>
          </a:p>
        </p:txBody>
      </p:sp>
    </p:spTree>
    <p:extLst>
      <p:ext uri="{BB962C8B-B14F-4D97-AF65-F5344CB8AC3E}">
        <p14:creationId xmlns:p14="http://schemas.microsoft.com/office/powerpoint/2010/main" val="1911324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pic>
        <p:nvPicPr>
          <p:cNvPr id="8" name="Content Placeholder 7" descr="fig2_barplot_heatma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36" y="2227263"/>
            <a:ext cx="5397729" cy="3262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3900" y="5362133"/>
            <a:ext cx="15327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750" dirty="0" err="1">
                <a:solidFill>
                  <a:schemeClr val="bg1">
                    <a:lumMod val="75000"/>
                  </a:schemeClr>
                </a:solidFill>
              </a:rPr>
              <a:t>Macklaim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, Macmillan unpublished</a:t>
            </a:r>
          </a:p>
          <a:p>
            <a:pPr algn="r"/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Macmillan Sic Rep 2015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1208554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BV Distinguishing features</a:t>
            </a:r>
          </a:p>
        </p:txBody>
      </p:sp>
      <p:pic>
        <p:nvPicPr>
          <p:cNvPr id="6" name="Content Placeholder 5" descr="fig4_BV_seed_stri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62" y="2227263"/>
            <a:ext cx="5931476" cy="3262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</p:spTree>
    <p:extLst>
      <p:ext uri="{BB962C8B-B14F-4D97-AF65-F5344CB8AC3E}">
        <p14:creationId xmlns:p14="http://schemas.microsoft.com/office/powerpoint/2010/main" val="1658732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BV gene level</a:t>
            </a:r>
          </a:p>
        </p:txBody>
      </p:sp>
      <p:pic>
        <p:nvPicPr>
          <p:cNvPr id="7" name="Content Placeholder 6" descr="refseq_bv_tax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527050"/>
            <a:ext cx="5829301" cy="58293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</p:spTree>
    <p:extLst>
      <p:ext uri="{BB962C8B-B14F-4D97-AF65-F5344CB8AC3E}">
        <p14:creationId xmlns:p14="http://schemas.microsoft.com/office/powerpoint/2010/main" val="2337503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8155-D9C0-974F-AEFA-620B3FDA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combined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7928-0EA1-6B49-B172-5AFFF9A5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dataset</a:t>
            </a:r>
          </a:p>
          <a:p>
            <a:pPr lvl="1"/>
            <a:r>
              <a:rPr lang="en-US" dirty="0"/>
              <a:t>Vaginal swab – treatment naïve (S)</a:t>
            </a:r>
          </a:p>
          <a:p>
            <a:pPr lvl="1"/>
            <a:r>
              <a:rPr lang="en-US" dirty="0"/>
              <a:t>Vaginal wash – BV treatment naïve, H post-metronidazole</a:t>
            </a:r>
          </a:p>
          <a:p>
            <a:pPr lvl="2"/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Deng et al. </a:t>
            </a:r>
            <a:r>
              <a:rPr lang="en-US" sz="1440" dirty="0" err="1">
                <a:solidFill>
                  <a:schemeClr val="bg1">
                    <a:lumMod val="50000"/>
                  </a:schemeClr>
                </a:solidFill>
              </a:rPr>
              <a:t>mSphere</a:t>
            </a:r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 2018</a:t>
            </a:r>
            <a:endParaRPr lang="en-US" dirty="0"/>
          </a:p>
          <a:p>
            <a:r>
              <a:rPr lang="en-US" dirty="0"/>
              <a:t>Annotate reads using same pipeline</a:t>
            </a:r>
          </a:p>
          <a:p>
            <a:pPr lvl="1"/>
            <a:r>
              <a:rPr lang="en-US" dirty="0"/>
              <a:t>Diamond/SEED</a:t>
            </a:r>
          </a:p>
          <a:p>
            <a:r>
              <a:rPr lang="en-US" dirty="0"/>
              <a:t>Keep functions shared by both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C4A93-8F6A-7446-94BF-12373D7F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D4615-52C4-E241-95CA-26780AA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</p:spTree>
    <p:extLst>
      <p:ext uri="{BB962C8B-B14F-4D97-AF65-F5344CB8AC3E}">
        <p14:creationId xmlns:p14="http://schemas.microsoft.com/office/powerpoint/2010/main" val="874974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B7C5-05FB-434B-9453-DEF140F2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characteristics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FFAAD2-9CEB-8942-8411-E37B7D8EA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79663"/>
            <a:ext cx="7886700" cy="295751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EC7EE-98D6-6947-B905-6FA57BCD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62884-F313-6141-B0DC-DA607893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D2CB1-6FED-494A-BD5D-C2D2AA018FD0}"/>
              </a:ext>
            </a:extLst>
          </p:cNvPr>
          <p:cNvSpPr txBox="1"/>
          <p:nvPr/>
        </p:nvSpPr>
        <p:spPr>
          <a:xfrm>
            <a:off x="4052235" y="2301039"/>
            <a:ext cx="13308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Fluid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86E3B-6EAE-0B49-BA98-235411F75760}"/>
              </a:ext>
            </a:extLst>
          </p:cNvPr>
          <p:cNvSpPr txBox="1"/>
          <p:nvPr/>
        </p:nvSpPr>
        <p:spPr>
          <a:xfrm>
            <a:off x="6269356" y="2330077"/>
            <a:ext cx="13700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Swab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AA9F6-70EB-D74D-8A20-25E7DB1AE4F6}"/>
              </a:ext>
            </a:extLst>
          </p:cNvPr>
          <p:cNvSpPr txBox="1"/>
          <p:nvPr/>
        </p:nvSpPr>
        <p:spPr>
          <a:xfrm>
            <a:off x="4018332" y="5194041"/>
            <a:ext cx="13917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Deng et al.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mSphere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0FECC-C049-D841-859A-82093517371A}"/>
              </a:ext>
            </a:extLst>
          </p:cNvPr>
          <p:cNvSpPr txBox="1"/>
          <p:nvPr/>
        </p:nvSpPr>
        <p:spPr>
          <a:xfrm>
            <a:off x="6069674" y="5165003"/>
            <a:ext cx="1678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Maclaim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Meth. Mol.. Biol 2018</a:t>
            </a:r>
          </a:p>
        </p:txBody>
      </p:sp>
    </p:spTree>
    <p:extLst>
      <p:ext uri="{BB962C8B-B14F-4D97-AF65-F5344CB8AC3E}">
        <p14:creationId xmlns:p14="http://schemas.microsoft.com/office/powerpoint/2010/main" val="3071980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EDA05-9B2C-4544-BF0E-7039A86CC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6158" y="1362527"/>
            <a:ext cx="4973870" cy="49738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2293-0E7F-F749-8235-61EF376B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42E6-6AB6-9D47-9AF5-43CEE94B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115CAA-6E40-9D4C-A5FF-51B108881D07}"/>
              </a:ext>
            </a:extLst>
          </p:cNvPr>
          <p:cNvGrpSpPr/>
          <p:nvPr/>
        </p:nvGrpSpPr>
        <p:grpSpPr>
          <a:xfrm>
            <a:off x="2025009" y="3114358"/>
            <a:ext cx="89648" cy="824752"/>
            <a:chOff x="1631576" y="1541929"/>
            <a:chExt cx="89648" cy="8247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4EAB10-77D2-B84C-8944-5A8E0AB23A6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2A587C-A27E-994D-93B1-2F23E48DDCA7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5CCE35-8983-6840-8FFA-08BED43BF6CF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19E82F0-056B-3443-943E-D63F71AFB955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B5690F5-169F-B748-BB51-1C7E9DA983D3}"/>
              </a:ext>
            </a:extLst>
          </p:cNvPr>
          <p:cNvSpPr txBox="1"/>
          <p:nvPr/>
        </p:nvSpPr>
        <p:spPr>
          <a:xfrm>
            <a:off x="713972" y="297931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55F18F5-2A02-1646-9559-71C13C08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datasets: ALDEx2 E(</a:t>
            </a:r>
            <a:r>
              <a:rPr lang="en-US" dirty="0" err="1"/>
              <a:t>glm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8060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8EBF-7ED0-C64C-82E8-0304D12F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70" y="605663"/>
            <a:ext cx="5249079" cy="994172"/>
          </a:xfrm>
        </p:spPr>
        <p:txBody>
          <a:bodyPr>
            <a:normAutofit/>
          </a:bodyPr>
          <a:lstStyle/>
          <a:p>
            <a:r>
              <a:rPr lang="en-US" dirty="0"/>
              <a:t>Effect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A543E8-7AC0-404A-96AC-1D44EF7F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799"/>
          <a:stretch/>
        </p:blipFill>
        <p:spPr>
          <a:xfrm>
            <a:off x="2829285" y="1346118"/>
            <a:ext cx="4883480" cy="4755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F2928-89A2-AD48-91F9-635496FE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3D74-8D94-A24D-BA19-FAF9E671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6DFA8-29A9-E241-934E-F7EECE65DB38}"/>
              </a:ext>
            </a:extLst>
          </p:cNvPr>
          <p:cNvGrpSpPr/>
          <p:nvPr/>
        </p:nvGrpSpPr>
        <p:grpSpPr>
          <a:xfrm>
            <a:off x="2025009" y="3114358"/>
            <a:ext cx="89648" cy="824752"/>
            <a:chOff x="1631576" y="1541929"/>
            <a:chExt cx="89648" cy="82475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65DEF0-0554-E94C-810E-DC410A86DA4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E0EBE0-7899-5E40-8F80-57D68CF562CE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DA8895-D376-8B4F-8EFB-0EF94DEFAFEA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31F468-BDBF-1347-9990-547F8AD8376D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A3E170-DE4B-9F4C-9724-8A1B5785C9A3}"/>
              </a:ext>
            </a:extLst>
          </p:cNvPr>
          <p:cNvSpPr txBox="1"/>
          <p:nvPr/>
        </p:nvSpPr>
        <p:spPr>
          <a:xfrm>
            <a:off x="713972" y="297931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</p:spTree>
    <p:extLst>
      <p:ext uri="{BB962C8B-B14F-4D97-AF65-F5344CB8AC3E}">
        <p14:creationId xmlns:p14="http://schemas.microsoft.com/office/powerpoint/2010/main" val="106965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data come from?</a:t>
            </a:r>
          </a:p>
        </p:txBody>
      </p:sp>
      <p:pic>
        <p:nvPicPr>
          <p:cNvPr id="4" name="Content Placeholder 3" descr="fig_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833" b="30506"/>
          <a:stretch/>
        </p:blipFill>
        <p:spPr>
          <a:xfrm>
            <a:off x="457200" y="1417638"/>
            <a:ext cx="5219959" cy="3740001"/>
          </a:xfrm>
        </p:spPr>
      </p:pic>
      <p:sp>
        <p:nvSpPr>
          <p:cNvPr id="6" name="TextBox 5"/>
          <p:cNvSpPr txBox="1"/>
          <p:nvPr/>
        </p:nvSpPr>
        <p:spPr>
          <a:xfrm>
            <a:off x="5438896" y="1741319"/>
            <a:ext cx="34602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We start with random DNA or RNA fragments from environment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take a random sample and make a library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random sample of the library is sequenced and mapped to genomes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generates a table of counts per feature in each sample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Very sparse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Asymmetric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may have 0 values in one group but not the other – these have information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CEF45-5762-674B-B491-2A88B314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6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C976-FD27-DA4F-826A-BBE11570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E45A-9170-8547-B0B6-1A65181A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ALDEx2 makes a probabilistic distribution of the data</a:t>
            </a:r>
          </a:p>
          <a:p>
            <a:pPr lvl="1"/>
            <a:r>
              <a:rPr lang="en-US" dirty="0"/>
              <a:t>Only assumption is random sampling</a:t>
            </a:r>
          </a:p>
          <a:p>
            <a:r>
              <a:rPr lang="en-US" dirty="0"/>
              <a:t>Manipulates the probability distributions using rules and tools of </a:t>
            </a:r>
            <a:r>
              <a:rPr lang="en-US" dirty="0" err="1"/>
              <a:t>CoDa</a:t>
            </a:r>
            <a:endParaRPr lang="en-US" dirty="0"/>
          </a:p>
          <a:p>
            <a:r>
              <a:rPr lang="en-US" dirty="0"/>
              <a:t>Fully general method</a:t>
            </a:r>
          </a:p>
          <a:p>
            <a:r>
              <a:rPr lang="en-US" dirty="0"/>
              <a:t>Meta-transcriptomes are hard</a:t>
            </a:r>
          </a:p>
          <a:p>
            <a:pPr lvl="1"/>
            <a:r>
              <a:rPr lang="en-US" dirty="0"/>
              <a:t>Can at least get reproducible answers across datasets</a:t>
            </a:r>
          </a:p>
          <a:p>
            <a:r>
              <a:rPr lang="en-US" dirty="0"/>
              <a:t>Asymmetry in datasets is surprisingly common</a:t>
            </a:r>
          </a:p>
          <a:p>
            <a:r>
              <a:rPr lang="en-US" dirty="0"/>
              <a:t>Proper centering is needed to prevent non-sensical answers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D73C-B64C-CB41-A272-132EAF5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462C5-E2A4-994D-B18B-7A8DAE2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</p:spTree>
    <p:extLst>
      <p:ext uri="{BB962C8B-B14F-4D97-AF65-F5344CB8AC3E}">
        <p14:creationId xmlns:p14="http://schemas.microsoft.com/office/powerpoint/2010/main" val="367235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BA7FE999-A002-D942-9754-8A2AB133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3" y="4951352"/>
            <a:ext cx="903089" cy="5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236D8-9F35-2544-B1DB-5DF91D55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1098684" y="4523184"/>
            <a:ext cx="2667000" cy="146685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C883AA-13E3-F34A-AFE8-21895A79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60" y="1568054"/>
            <a:ext cx="1565672" cy="238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4291942-0465-044D-884F-DB8078944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364582"/>
            <a:ext cx="795338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EEA6FFB-9D08-8943-911A-D0FF53B73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2" y="3153967"/>
            <a:ext cx="792956" cy="79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CoDa.pdf">
            <a:extLst>
              <a:ext uri="{FF2B5EF4-FFF2-40B4-BE49-F238E27FC236}">
                <a16:creationId xmlns:a16="http://schemas.microsoft.com/office/drawing/2014/main" id="{7B77764D-DCD5-C640-BB3D-C461DF7A1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21" y="1637333"/>
            <a:ext cx="237053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CFFF3FA6-63C7-F340-B460-5037A9C67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379119"/>
            <a:ext cx="1827610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32AEBBC0-4A8F-9141-9934-D244E1A6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48" y="4200973"/>
            <a:ext cx="122431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 err="1"/>
              <a:t>Gregor</a:t>
            </a:r>
            <a:r>
              <a:rPr lang="en-US" sz="1350" dirty="0"/>
              <a:t> Reid</a:t>
            </a:r>
          </a:p>
          <a:p>
            <a:pPr eaLnBrk="1" hangingPunct="1"/>
            <a:r>
              <a:rPr lang="en-US" sz="1350" dirty="0"/>
              <a:t>Jeremy Burton</a:t>
            </a:r>
          </a:p>
          <a:p>
            <a:pPr eaLnBrk="1" hangingPunct="1"/>
            <a:r>
              <a:rPr lang="en-US" sz="1350" dirty="0"/>
              <a:t>Daniel </a:t>
            </a:r>
            <a:r>
              <a:rPr lang="en-US" sz="1350" dirty="0" err="1"/>
              <a:t>Giguere</a:t>
            </a:r>
            <a:endParaRPr lang="en-US" sz="135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6F87CA3-9AFF-BD4D-A3CE-69A3BB089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897" y="2493169"/>
            <a:ext cx="921086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Andrew</a:t>
            </a:r>
          </a:p>
          <a:p>
            <a:pPr eaLnBrk="1" hangingPunct="1"/>
            <a:r>
              <a:rPr lang="en-US" sz="1350" dirty="0"/>
              <a:t>Fernandes</a:t>
            </a:r>
          </a:p>
          <a:p>
            <a:pPr eaLnBrk="1" hangingPunct="1"/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Jean</a:t>
            </a:r>
          </a:p>
          <a:p>
            <a:pPr eaLnBrk="1" hangingPunct="1"/>
            <a:r>
              <a:rPr lang="en-US" sz="1350" dirty="0" err="1"/>
              <a:t>Macklaim</a:t>
            </a:r>
            <a:endParaRPr lang="en-US" sz="135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9D7C1D6-086F-0042-9A1F-85D546D78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1" y="2612737"/>
            <a:ext cx="1772665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Vera </a:t>
            </a:r>
            <a:r>
              <a:rPr lang="en-US" sz="1350" dirty="0" err="1"/>
              <a:t>Pawlowsky-Glahn</a:t>
            </a:r>
            <a:endParaRPr lang="en-US" sz="1350" dirty="0"/>
          </a:p>
          <a:p>
            <a:pPr eaLnBrk="1" hangingPunct="1"/>
            <a:r>
              <a:rPr lang="en-US" sz="1350" dirty="0"/>
              <a:t>Juan Jose </a:t>
            </a:r>
            <a:r>
              <a:rPr lang="en-US" sz="1350" dirty="0" err="1"/>
              <a:t>Egozcue</a:t>
            </a:r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Justin Silverman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philr</a:t>
            </a:r>
            <a:r>
              <a:rPr lang="en-US" sz="1350" dirty="0"/>
              <a:t> </a:t>
            </a:r>
          </a:p>
          <a:p>
            <a:pPr eaLnBrk="1" hangingPunct="1"/>
            <a:r>
              <a:rPr lang="en-US" sz="1350" dirty="0"/>
              <a:t>Tom Quinn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propr</a:t>
            </a:r>
            <a:r>
              <a:rPr lang="en-US" sz="1350" dirty="0"/>
              <a:t> 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008149A0-5A56-C045-9767-4317705A4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2" y="1512094"/>
            <a:ext cx="1941909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0A1DF-AF21-E547-84E0-590D21E38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746" y="4324350"/>
            <a:ext cx="1428750" cy="257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BE065-F98F-AE4A-88E5-0A8464B30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253" y="4219457"/>
            <a:ext cx="1133475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9E3E5-1B17-AF4C-8632-114CAFF7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612" y="4716063"/>
            <a:ext cx="1671638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5F15A9-C369-9E44-A876-E9B108517D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619" y="4473173"/>
            <a:ext cx="795618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B069C2-4E4A-1D4E-992C-5B76F6FAD5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6286" y="3994783"/>
            <a:ext cx="991458" cy="384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A64E3-F04C-8D42-8AA7-4AAEE2FD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2604A-2732-4244-AE4C-02E2A9D7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</p:spTree>
    <p:extLst>
      <p:ext uri="{BB962C8B-B14F-4D97-AF65-F5344CB8AC3E}">
        <p14:creationId xmlns:p14="http://schemas.microsoft.com/office/powerpoint/2010/main" val="354556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makes sausage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/>
          <a:stretch/>
        </p:blipFill>
        <p:spPr>
          <a:xfrm>
            <a:off x="2439393" y="2023417"/>
            <a:ext cx="3835853" cy="333028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6484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344-C851-2F4E-A813-287ADCED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v. </a:t>
            </a:r>
            <a:r>
              <a:rPr lang="en-US" dirty="0" err="1"/>
              <a:t>rAbundance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66438E-2BCF-264B-9548-4E05223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847145-227E-3C40-A153-1943538E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CCE48-F523-D04D-89EF-50CCCA060606}"/>
              </a:ext>
            </a:extLst>
          </p:cNvPr>
          <p:cNvSpPr txBox="1"/>
          <p:nvPr/>
        </p:nvSpPr>
        <p:spPr>
          <a:xfrm>
            <a:off x="5417529" y="3073484"/>
            <a:ext cx="3251211" cy="132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variance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20" dirty="0"/>
              <a:t>microbiome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variance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20" dirty="0"/>
              <a:t>RNA-seq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064289-2569-9441-A921-986E0720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1770529"/>
            <a:ext cx="3935506" cy="39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8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311223"/>
            <a:ext cx="4939868" cy="1676603"/>
          </a:xfrm>
        </p:spPr>
        <p:txBody>
          <a:bodyPr>
            <a:normAutofit/>
          </a:bodyPr>
          <a:lstStyle/>
          <a:p>
            <a:r>
              <a:rPr lang="en-US" dirty="0"/>
              <a:t>We have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41476-C48C-914F-80C0-A3D9C83B6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" r="11725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3" y="1610139"/>
            <a:ext cx="4939867" cy="4368524"/>
          </a:xfrm>
        </p:spPr>
        <p:txBody>
          <a:bodyPr>
            <a:normAutofit/>
          </a:bodyPr>
          <a:lstStyle/>
          <a:p>
            <a:r>
              <a:rPr lang="en-US" sz="1400" dirty="0"/>
              <a:t>Sequencing data are probabilistic random samples</a:t>
            </a:r>
          </a:p>
          <a:p>
            <a:pPr lvl="1"/>
            <a:r>
              <a:rPr lang="en-US" sz="1400" dirty="0"/>
              <a:t>Almost always point estimates or worse – averages</a:t>
            </a:r>
          </a:p>
          <a:p>
            <a:r>
              <a:rPr lang="en-US" sz="1400" dirty="0"/>
              <a:t>Sequencing data are compositions</a:t>
            </a:r>
          </a:p>
          <a:p>
            <a:pPr lvl="1"/>
            <a:r>
              <a:rPr lang="en-US" sz="1400" dirty="0"/>
              <a:t>everything correlates with everything</a:t>
            </a:r>
          </a:p>
          <a:p>
            <a:pPr lvl="1"/>
            <a:r>
              <a:rPr lang="en-US" sz="1400" dirty="0"/>
              <a:t>the levels are confounded if the bacterial load (or the total amount of mRNA) differs between samples</a:t>
            </a:r>
          </a:p>
          <a:p>
            <a:pPr lvl="1"/>
            <a:r>
              <a:rPr lang="en-US" sz="1400" dirty="0"/>
              <a:t>our conclusions change when we include or exclude different sets of features</a:t>
            </a:r>
          </a:p>
          <a:p>
            <a:pPr marL="457200" lvl="1" indent="0">
              <a:buNone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(Pearson 1896 Proceedings of the Royal Society of London 60, 489: Aitchison 1986 The Statistical Analysis of Compositional Data: Lovell 2015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PLoS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Comput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Bio,11:e1004075 )</a:t>
            </a:r>
          </a:p>
          <a:p>
            <a:r>
              <a:rPr lang="en-US" sz="1400" dirty="0"/>
              <a:t>Sequencing data are high-dimensional</a:t>
            </a:r>
          </a:p>
          <a:p>
            <a:pPr lvl="1"/>
            <a:r>
              <a:rPr lang="en-US" sz="1400" dirty="0"/>
              <a:t>Therefore statistical analyses can be wildly optimistic</a:t>
            </a:r>
          </a:p>
          <a:p>
            <a:r>
              <a:rPr lang="en-US" sz="1400" dirty="0"/>
              <a:t>Sequencing data are sparse</a:t>
            </a:r>
          </a:p>
          <a:p>
            <a:pPr lvl="1"/>
            <a:r>
              <a:rPr lang="en-US" sz="1400" dirty="0"/>
              <a:t>Therefore we need to estimate many of our values</a:t>
            </a:r>
          </a:p>
          <a:p>
            <a:r>
              <a:rPr lang="en-US" sz="1400" dirty="0"/>
              <a:t>Most of us are unaware (begrudgingly aware) of the problems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24072" y="6356350"/>
            <a:ext cx="310435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Genentech 2020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C7C2E-A09A-5E43-9FC8-47337055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5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F682-208D-924C-B388-AE7DE648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does and does not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B654-00C1-AB40-AA03-C0B9943C7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not 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Assume distributions</a:t>
            </a:r>
          </a:p>
          <a:p>
            <a:pPr lvl="1"/>
            <a:r>
              <a:rPr lang="en-US" dirty="0"/>
              <a:t>Pool data across features</a:t>
            </a:r>
          </a:p>
          <a:p>
            <a:pPr lvl="1"/>
            <a:r>
              <a:rPr lang="en-US" dirty="0"/>
              <a:t>Subset the data</a:t>
            </a:r>
          </a:p>
          <a:p>
            <a:pPr lvl="1"/>
            <a:r>
              <a:rPr lang="en-US" dirty="0"/>
              <a:t>Correct for sequencing depth</a:t>
            </a:r>
          </a:p>
          <a:p>
            <a:r>
              <a:rPr lang="en-US" dirty="0"/>
              <a:t>Does</a:t>
            </a:r>
          </a:p>
          <a:p>
            <a:pPr lvl="1"/>
            <a:r>
              <a:rPr lang="en-US" dirty="0"/>
              <a:t>Estimate probability distributions directly from data</a:t>
            </a:r>
          </a:p>
          <a:p>
            <a:pPr lvl="1"/>
            <a:r>
              <a:rPr lang="en-US" dirty="0"/>
              <a:t>Include a maximally uninformative prior distribution</a:t>
            </a:r>
          </a:p>
          <a:p>
            <a:pPr lvl="1"/>
            <a:r>
              <a:rPr lang="en-US" dirty="0"/>
              <a:t>Account for measurement error</a:t>
            </a:r>
          </a:p>
          <a:p>
            <a:pPr lvl="1"/>
            <a:r>
              <a:rPr lang="en-US" dirty="0"/>
              <a:t>Manipulate probabilities using rules and tools of </a:t>
            </a:r>
            <a:r>
              <a:rPr lang="en-US" dirty="0" err="1"/>
              <a:t>CoDa</a:t>
            </a:r>
            <a:endParaRPr lang="en-US" dirty="0"/>
          </a:p>
          <a:p>
            <a:pPr lvl="1"/>
            <a:r>
              <a:rPr lang="en-US" dirty="0"/>
              <a:t>Report the mean ensemble value by default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3068-3E02-E240-839E-228A83DA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E1561-856D-F948-AB76-7E79FFD0B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84063-74FF-DD42-812C-C8FD7228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271" y="365126"/>
            <a:ext cx="1599079" cy="21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0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192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2573789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8" y="1915086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6484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923689" y="1515598"/>
            <a:ext cx="4665704" cy="362746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June 2020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Genentech 2020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887460" y="3222539"/>
            <a:ext cx="3256541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6484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089638" y="5143491"/>
            <a:ext cx="455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1416</Words>
  <Application>Microsoft Macintosh PowerPoint</Application>
  <PresentationFormat>On-screen Show (4:3)</PresentationFormat>
  <Paragraphs>319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Office Theme</vt:lpstr>
      <vt:lpstr>Using ALDEx2 to analyze high-throughput sequencing datasets</vt:lpstr>
      <vt:lpstr>The goal</vt:lpstr>
      <vt:lpstr>Where does data come from?</vt:lpstr>
      <vt:lpstr>Sequencing makes sausage</vt:lpstr>
      <vt:lpstr>Dispersion v. rAbundance</vt:lpstr>
      <vt:lpstr>We have problems</vt:lpstr>
      <vt:lpstr>ALDEx2 does and does not </vt:lpstr>
      <vt:lpstr>Data as counts</vt:lpstr>
      <vt:lpstr>As delivered by sequencing</vt:lpstr>
      <vt:lpstr>Normalization is no help at all</vt:lpstr>
      <vt:lpstr>Log-ratios for CoDa</vt:lpstr>
      <vt:lpstr>Real sequence data are variable</vt:lpstr>
      <vt:lpstr>Think of the 0s!</vt:lpstr>
      <vt:lpstr>ALDEx2: probabilistic CoDa</vt:lpstr>
      <vt:lpstr>ALDEx2 under the hood </vt:lpstr>
      <vt:lpstr>Meta-transcriptomics of an ecosystem</vt:lpstr>
      <vt:lpstr>Test dataset - bacterial vaginosis </vt:lpstr>
      <vt:lpstr>Functionalize</vt:lpstr>
      <vt:lpstr>BV dataset with conventional tool</vt:lpstr>
      <vt:lpstr>Need to center the data</vt:lpstr>
      <vt:lpstr>Housekeeping genes centred</vt:lpstr>
      <vt:lpstr>Functions</vt:lpstr>
      <vt:lpstr>Summary </vt:lpstr>
      <vt:lpstr>BV Distinguishing features</vt:lpstr>
      <vt:lpstr>BV gene level</vt:lpstr>
      <vt:lpstr>A combined analysis</vt:lpstr>
      <vt:lpstr>Data characteristics</vt:lpstr>
      <vt:lpstr>Distinct datasets: ALDEx2 E(glm)</vt:lpstr>
      <vt:lpstr>Effect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ALDEx2 to analyze high-throughput sequencing datasets</dc:title>
  <dc:creator>Gregory B. Gloor</dc:creator>
  <cp:lastModifiedBy>Gregory B. Gloor</cp:lastModifiedBy>
  <cp:revision>15</cp:revision>
  <dcterms:created xsi:type="dcterms:W3CDTF">2020-06-14T18:44:01Z</dcterms:created>
  <dcterms:modified xsi:type="dcterms:W3CDTF">2020-06-15T12:31:45Z</dcterms:modified>
</cp:coreProperties>
</file>